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sldIdLst>
    <p:sldId id="266" r:id="rId2"/>
    <p:sldId id="257" r:id="rId3"/>
    <p:sldId id="258" r:id="rId4"/>
    <p:sldId id="259" r:id="rId5"/>
    <p:sldId id="261" r:id="rId6"/>
    <p:sldId id="263" r:id="rId7"/>
    <p:sldId id="292" r:id="rId8"/>
    <p:sldId id="262" r:id="rId9"/>
    <p:sldId id="277" r:id="rId10"/>
    <p:sldId id="293" r:id="rId11"/>
    <p:sldId id="272" r:id="rId12"/>
    <p:sldId id="264" r:id="rId13"/>
    <p:sldId id="273" r:id="rId14"/>
    <p:sldId id="275" r:id="rId15"/>
    <p:sldId id="276" r:id="rId16"/>
    <p:sldId id="274" r:id="rId17"/>
    <p:sldId id="286" r:id="rId18"/>
    <p:sldId id="294" r:id="rId19"/>
    <p:sldId id="281" r:id="rId20"/>
    <p:sldId id="291" r:id="rId21"/>
    <p:sldId id="287" r:id="rId22"/>
    <p:sldId id="282" r:id="rId23"/>
    <p:sldId id="288" r:id="rId24"/>
    <p:sldId id="289" r:id="rId25"/>
    <p:sldId id="268" r:id="rId26"/>
    <p:sldId id="267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333399"/>
    <a:srgbClr val="003300"/>
    <a:srgbClr val="501D1C"/>
    <a:srgbClr val="CCCCFF"/>
    <a:srgbClr val="DDF1ED"/>
    <a:srgbClr val="CCFF99"/>
    <a:srgbClr val="99FF99"/>
    <a:srgbClr val="66FF66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-22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D3909-14B4-421E-B888-FE7D3FF15BDB}" type="datetimeFigureOut">
              <a:rPr lang="ru-RU" smtClean="0"/>
              <a:pPr/>
              <a:t>02.03.2017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AC908-4AB0-4772-96F4-0788D649E9B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D3909-14B4-421E-B888-FE7D3FF15BDB}" type="datetimeFigureOut">
              <a:rPr lang="ru-RU" smtClean="0"/>
              <a:pPr/>
              <a:t>02.03.2017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AC908-4AB0-4772-96F4-0788D649E9B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D3909-14B4-421E-B888-FE7D3FF15BDB}" type="datetimeFigureOut">
              <a:rPr lang="ru-RU" smtClean="0"/>
              <a:pPr/>
              <a:t>02.03.2017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AC908-4AB0-4772-96F4-0788D649E9B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D3909-14B4-421E-B888-FE7D3FF15BDB}" type="datetimeFigureOut">
              <a:rPr lang="ru-RU" smtClean="0"/>
              <a:pPr/>
              <a:t>02.03.2017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AC908-4AB0-4772-96F4-0788D649E9B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D3909-14B4-421E-B888-FE7D3FF15BDB}" type="datetimeFigureOut">
              <a:rPr lang="ru-RU" smtClean="0"/>
              <a:pPr/>
              <a:t>02.03.2017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AC908-4AB0-4772-96F4-0788D649E9B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D3909-14B4-421E-B888-FE7D3FF15BDB}" type="datetimeFigureOut">
              <a:rPr lang="ru-RU" smtClean="0"/>
              <a:pPr/>
              <a:t>02.03.2017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AC908-4AB0-4772-96F4-0788D649E9B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D3909-14B4-421E-B888-FE7D3FF15BDB}" type="datetimeFigureOut">
              <a:rPr lang="ru-RU" smtClean="0"/>
              <a:pPr/>
              <a:t>02.03.2017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AC908-4AB0-4772-96F4-0788D649E9B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D3909-14B4-421E-B888-FE7D3FF15BDB}" type="datetimeFigureOut">
              <a:rPr lang="ru-RU" smtClean="0"/>
              <a:pPr/>
              <a:t>02.03.2017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AC908-4AB0-4772-96F4-0788D649E9B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D3909-14B4-421E-B888-FE7D3FF15BDB}" type="datetimeFigureOut">
              <a:rPr lang="ru-RU" smtClean="0"/>
              <a:pPr/>
              <a:t>02.03.2017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AC908-4AB0-4772-96F4-0788D649E9B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D3909-14B4-421E-B888-FE7D3FF15BDB}" type="datetimeFigureOut">
              <a:rPr lang="ru-RU" smtClean="0"/>
              <a:pPr/>
              <a:t>02.03.2017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AC908-4AB0-4772-96F4-0788D649E9B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D3909-14B4-421E-B888-FE7D3FF15BDB}" type="datetimeFigureOut">
              <a:rPr lang="ru-RU" smtClean="0"/>
              <a:pPr/>
              <a:t>02.03.2017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AC908-4AB0-4772-96F4-0788D649E9B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  <a:alpha val="6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D3909-14B4-421E-B888-FE7D3FF15BDB}" type="datetimeFigureOut">
              <a:rPr lang="ru-RU" smtClean="0"/>
              <a:pPr/>
              <a:t>02.03.2017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AC908-4AB0-4772-96F4-0788D649E9B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 descr="F:\кл. рук\2012-03-05 КАРТА СВЕТОГОРСКА\КАРТА СВЕТОГОРСКА 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709" y="0"/>
            <a:ext cx="9094291" cy="661255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effectLst>
            <a:softEdge rad="127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7704856" cy="1754326"/>
          </a:xfrm>
          <a:prstGeom prst="rect">
            <a:avLst/>
          </a:prstGeom>
          <a:solidFill>
            <a:schemeClr val="accent3">
              <a:lumMod val="60000"/>
              <a:lumOff val="40000"/>
              <a:alpha val="81000"/>
            </a:schemeClr>
          </a:solidFill>
          <a:ln>
            <a:noFill/>
          </a:ln>
          <a:effectLst>
            <a:softEdge rad="127000"/>
          </a:effectLst>
        </p:spPr>
        <p:txBody>
          <a:bodyPr wrap="square">
            <a:spAutoFit/>
          </a:bodyPr>
          <a:lstStyle/>
          <a:p>
            <a:pPr lvl="0" indent="269875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5400" b="1" i="0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«Знаешь ли ты город в котором живёшь?»</a:t>
            </a:r>
            <a:endParaRPr kumimoji="0" lang="ru-RU" sz="5400" b="0" i="0" strike="noStrike" cap="none" normalizeH="0" baseline="0" dirty="0" smtClean="0">
              <a:ln>
                <a:noFill/>
              </a:ln>
              <a:solidFill>
                <a:srgbClr val="0033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916832"/>
            <a:ext cx="6516216" cy="523220"/>
          </a:xfrm>
          <a:prstGeom prst="rect">
            <a:avLst/>
          </a:prstGeom>
          <a:solidFill>
            <a:srgbClr val="CCFF99">
              <a:alpha val="82000"/>
            </a:srgbClr>
          </a:solidFill>
          <a:effectLst>
            <a:softEdge rad="127000"/>
          </a:effectLst>
        </p:spPr>
        <p:txBody>
          <a:bodyPr wrap="square">
            <a:spAutoFit/>
          </a:bodyPr>
          <a:lstStyle/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Выполнили учащиеся 2  «А» 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класса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67744" y="4725144"/>
            <a:ext cx="4486869" cy="461665"/>
          </a:xfrm>
          <a:prstGeom prst="rect">
            <a:avLst/>
          </a:prstGeom>
          <a:solidFill>
            <a:srgbClr val="CCFFCC"/>
          </a:solidFill>
          <a:effectLst>
            <a:softEdge rad="63500"/>
          </a:effectLst>
        </p:spPr>
        <p:txBody>
          <a:bodyPr wrap="none">
            <a:spAutoFit/>
          </a:bodyPr>
          <a:lstStyle/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уководитель: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Горская Т. О.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267744" y="5589240"/>
            <a:ext cx="6876256" cy="707886"/>
          </a:xfrm>
          <a:prstGeom prst="rect">
            <a:avLst/>
          </a:prstGeom>
          <a:solidFill>
            <a:srgbClr val="CCFFCC">
              <a:alpha val="82000"/>
            </a:srgbClr>
          </a:solidFill>
          <a:effectLst>
            <a:glow rad="228600">
              <a:schemeClr val="accent3">
                <a:satMod val="175000"/>
                <a:alpha val="40000"/>
              </a:schemeClr>
            </a:glow>
            <a:softEdge rad="127000"/>
          </a:effectLst>
        </p:spPr>
        <p:txBody>
          <a:bodyPr wrap="square">
            <a:spAutoFit/>
          </a:bodyPr>
          <a:lstStyle/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онсультант 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руководитель  историко-краеведческого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клуба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«Карельский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мост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 Лисова Л.Ф.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2636912"/>
            <a:ext cx="3384376" cy="1938992"/>
          </a:xfrm>
          <a:prstGeom prst="rect">
            <a:avLst/>
          </a:prstGeom>
          <a:solidFill>
            <a:srgbClr val="CCFF99">
              <a:alpha val="77000"/>
            </a:srgbClr>
          </a:solidFill>
          <a:effectLst>
            <a:softEdge rad="127000"/>
          </a:effectLst>
        </p:spPr>
        <p:txBody>
          <a:bodyPr wrap="square">
            <a:spAutoFit/>
          </a:bodyPr>
          <a:lstStyle/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Попова Ксения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Растоскуева Марья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Гуц Александр</a:t>
            </a:r>
          </a:p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Молчанов М.</a:t>
            </a:r>
          </a:p>
          <a:p>
            <a:pPr lvl="0" indent="2698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Красных Г.</a:t>
            </a:r>
          </a:p>
        </p:txBody>
      </p:sp>
      <p:pic>
        <p:nvPicPr>
          <p:cNvPr id="11" name="Графический объект32"/>
          <p:cNvPicPr/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7668344" y="0"/>
            <a:ext cx="1475656" cy="1772816"/>
          </a:xfrm>
          <a:prstGeom prst="rect">
            <a:avLst/>
          </a:prstGeom>
          <a:noFill/>
          <a:ln>
            <a:noFill/>
            <a:prstDash/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68344" y="1844824"/>
            <a:ext cx="1475656" cy="167774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esktop\Новая папка (2)\20170228_1421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88602" y="3113121"/>
            <a:ext cx="5621744" cy="3717032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</p:pic>
      <p:pic>
        <p:nvPicPr>
          <p:cNvPr id="5" name="Picture 1" descr="C:\Users\ADMIN\Desktop\краеведение\фото\20160907_1355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68" y="-10072"/>
            <a:ext cx="5455928" cy="3068960"/>
          </a:xfrm>
          <a:prstGeom prst="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981" y="2708921"/>
            <a:ext cx="3597915" cy="2695428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7168" y="648866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3889" y="30353"/>
            <a:ext cx="4056457" cy="3042343"/>
          </a:xfrm>
          <a:prstGeom prst="rect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477" y="4993751"/>
            <a:ext cx="2376264" cy="178219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tx2">
                <a:lumMod val="40000"/>
                <a:lumOff val="6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3978909"/>
              </p:ext>
            </p:extLst>
          </p:nvPr>
        </p:nvGraphicFramePr>
        <p:xfrm>
          <a:off x="0" y="797257"/>
          <a:ext cx="9144000" cy="6078523"/>
        </p:xfrm>
        <a:graphic>
          <a:graphicData uri="http://schemas.openxmlformats.org/drawingml/2006/table">
            <a:tbl>
              <a:tblPr/>
              <a:tblGrid>
                <a:gridCol w="4571523"/>
                <a:gridCol w="4572477"/>
              </a:tblGrid>
              <a:tr h="1811107">
                <a:tc>
                  <a:txBody>
                    <a:bodyPr/>
                    <a:lstStyle/>
                    <a:p>
                      <a:pPr marL="457200" indent="-457200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Пожарное 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депо. Архитектор Уно Ульберг (1921-28 г.) </a:t>
                      </a:r>
                      <a:endParaRPr lang="ru-RU" sz="2000" b="1" dirty="0" smtClean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7200" indent="-457200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endParaRPr lang="ru-RU" sz="2000" b="1" dirty="0" smtClean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indent="-457200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endParaRPr lang="ru-RU" sz="20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Гаражи администрации Управления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307" marR="36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20. Амбулатория для рабочих и служащих заводов «Энсо - Гутцейт». Архитектор  Архитектор Вяйнё Вяхякаллио. 1934-35 г. (На 3 этаже жил   доктор Калле Каллио, а внизу располагалась стоматологическая клиника)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 советский период - роддом,  в наши дни - бюро ритуальных услуг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307" marR="36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22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Аптека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 </a:t>
                      </a: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наши дни так же аптека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307" marR="36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21. Железнодорожный вокзал Станция Энсо, (сгорел в 1941 году),  архитектор Биргер Брунила  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Современная железнодорожная станция построена в сталинском стиле в 1954 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году 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307" marR="36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34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 Магазин, пристроенный к зданию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банка   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Здание городской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администрации  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307" marR="36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22. Заводская контора  фирмы  «Энсо - Гутцейт» (двухэтажный вариант). Архитектор  Уно Ульберг. 1925 г.  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Управление ЗАО «Интернешнл Пейпер». 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307" marR="36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18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4.. Контора национального акционерного банка, открыта 15 декабря 1935 г. (на втором этаже жил управляющий банком, на первом этаже был зал для посетителей. В подвальном помещении - большой сейф) 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          Здание 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городской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администрации 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307" marR="36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23. Заводская контора фирмы  «Энсо - Гутцейт», перестроена (расширена) архитектором Вяйнё Вяхякаллио. 1934-36 г. 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Управление 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ЗАО «Интернешнл Пейпер»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307" marR="36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0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Каталог  зданий города  Энсо – Светогорск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(фрагмент)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21435" y="647760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46149" y="4077072"/>
            <a:ext cx="4490347" cy="2715906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51520" y="0"/>
            <a:ext cx="8208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</a:rPr>
              <a:t>В краеведческом музее</a:t>
            </a:r>
            <a:endParaRPr lang="ru-RU" sz="5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194" name="Picture 2" descr="F:\ПОСЛЕДНИЕ ФОТКИ\20161115_1421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192" y="831894"/>
            <a:ext cx="5965171" cy="3355409"/>
          </a:xfrm>
          <a:prstGeom prst="rect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437112"/>
            <a:ext cx="3950496" cy="2222154"/>
          </a:xfrm>
          <a:prstGeom prst="rect">
            <a:avLst/>
          </a:prstGeom>
          <a:noFill/>
          <a:ln w="57150">
            <a:solidFill>
              <a:schemeClr val="accent5">
                <a:lumMod val="75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7168" y="6488668"/>
            <a:ext cx="432048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12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Графический объект5"/>
          <p:cNvPicPr/>
          <p:nvPr/>
        </p:nvPicPr>
        <p:blipFill>
          <a:blip r:embed="rId2" cstate="print">
            <a:alphaModFix/>
            <a:lum/>
          </a:blip>
          <a:srcRect/>
          <a:stretch>
            <a:fillRect/>
          </a:stretch>
        </p:blipFill>
        <p:spPr>
          <a:xfrm>
            <a:off x="4591050" y="0"/>
            <a:ext cx="4440566" cy="270510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76200">
            <a:solidFill>
              <a:schemeClr val="accent3">
                <a:lumMod val="75000"/>
              </a:schemeClr>
            </a:solidFill>
            <a:prstDash/>
          </a:ln>
        </p:spPr>
      </p:pic>
      <p:pic>
        <p:nvPicPr>
          <p:cNvPr id="30721" name="Picture 1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4644008" y="3861048"/>
            <a:ext cx="4387608" cy="2811282"/>
          </a:xfrm>
          <a:prstGeom prst="rect">
            <a:avLst/>
          </a:prstGeom>
          <a:solidFill>
            <a:srgbClr val="FFFFFF"/>
          </a:solidFill>
          <a:ln w="76200">
            <a:solidFill>
              <a:schemeClr val="accent3"/>
            </a:solidFill>
            <a:miter lim="800000"/>
            <a:headEnd/>
            <a:tailEnd/>
          </a:ln>
        </p:spPr>
      </p:pic>
      <p:pic>
        <p:nvPicPr>
          <p:cNvPr id="7" name="Рисунок 6" descr="F:\краеведение\в школу 2\IMG_20161119_123854.jpg"/>
          <p:cNvPicPr/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101276" y="116632"/>
            <a:ext cx="4144403" cy="2665804"/>
          </a:xfrm>
          <a:prstGeom prst="rect">
            <a:avLst/>
          </a:prstGeom>
          <a:noFill/>
          <a:ln w="76200">
            <a:solidFill>
              <a:schemeClr val="accent1">
                <a:lumMod val="75000"/>
              </a:schemeClr>
            </a:solidFill>
            <a:prstDash/>
          </a:ln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5" cstate="print">
            <a:lum contrast="20000"/>
          </a:blip>
          <a:srcRect/>
          <a:stretch>
            <a:fillRect/>
          </a:stretch>
        </p:blipFill>
        <p:spPr bwMode="auto">
          <a:xfrm>
            <a:off x="101276" y="3573016"/>
            <a:ext cx="4326707" cy="3076277"/>
          </a:xfrm>
          <a:prstGeom prst="rect">
            <a:avLst/>
          </a:prstGeom>
          <a:solidFill>
            <a:srgbClr val="FFFFFF"/>
          </a:solidFill>
          <a:ln w="76200">
            <a:solidFill>
              <a:srgbClr val="003399"/>
            </a:solidFill>
            <a:miter lim="800000"/>
            <a:headEnd/>
            <a:tailEnd/>
          </a:ln>
        </p:spPr>
      </p:pic>
      <p:cxnSp>
        <p:nvCxnSpPr>
          <p:cNvPr id="10" name="Прямая со стрелкой 9"/>
          <p:cNvCxnSpPr/>
          <p:nvPr/>
        </p:nvCxnSpPr>
        <p:spPr>
          <a:xfrm>
            <a:off x="6660232" y="2780928"/>
            <a:ext cx="0" cy="792088"/>
          </a:xfrm>
          <a:prstGeom prst="straightConnector1">
            <a:avLst/>
          </a:prstGeom>
          <a:ln w="5715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2195736" y="2924944"/>
            <a:ext cx="0" cy="432048"/>
          </a:xfrm>
          <a:prstGeom prst="straightConnector1">
            <a:avLst/>
          </a:prstGeom>
          <a:ln w="571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0" y="6423977"/>
            <a:ext cx="432048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13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Графический объект19"/>
          <p:cNvPicPr/>
          <p:nvPr/>
        </p:nvPicPr>
        <p:blipFill>
          <a:blip r:embed="rId2" cstate="print">
            <a:alphaModFix/>
            <a:lum/>
          </a:blip>
          <a:srcRect t="21878" b="39806"/>
          <a:stretch>
            <a:fillRect/>
          </a:stretch>
        </p:blipFill>
        <p:spPr>
          <a:xfrm>
            <a:off x="104312" y="3329608"/>
            <a:ext cx="4179655" cy="3339752"/>
          </a:xfrm>
          <a:prstGeom prst="rect">
            <a:avLst/>
          </a:prstGeom>
          <a:noFill/>
          <a:ln w="57150">
            <a:solidFill>
              <a:schemeClr val="accent2"/>
            </a:solidFill>
            <a:prstDash/>
          </a:ln>
        </p:spPr>
      </p:pic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104313" y="0"/>
            <a:ext cx="4237162" cy="2924944"/>
          </a:xfrm>
          <a:prstGeom prst="rect">
            <a:avLst/>
          </a:prstGeom>
          <a:solidFill>
            <a:srgbClr val="FFFFFF"/>
          </a:solidFill>
          <a:ln w="57150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6" name="Рисунок 5" descr="F:\краеведение\IMG_1329.JPG"/>
          <p:cNvPicPr/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4572000" y="260648"/>
            <a:ext cx="4464496" cy="2808312"/>
          </a:xfrm>
          <a:prstGeom prst="rect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  <a:prstDash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>
            <a:lum contrast="20000"/>
          </a:blip>
          <a:srcRect/>
          <a:stretch>
            <a:fillRect/>
          </a:stretch>
        </p:blipFill>
        <p:spPr bwMode="auto">
          <a:xfrm>
            <a:off x="4456132" y="3501008"/>
            <a:ext cx="4580364" cy="3095694"/>
          </a:xfrm>
          <a:prstGeom prst="rect">
            <a:avLst/>
          </a:prstGeom>
          <a:solidFill>
            <a:srgbClr val="FFFFFF"/>
          </a:solidFill>
          <a:ln w="5715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7168" y="6488668"/>
            <a:ext cx="432048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14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9" name="Picture 3" descr="information_items_120576415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10126" y="3645024"/>
            <a:ext cx="4220506" cy="2680717"/>
          </a:xfrm>
          <a:prstGeom prst="rect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6" name="Рисунок 5" descr="http://kvb.railclub.ru/foto/fotos/001581.jpg"/>
          <p:cNvPicPr/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4788024" y="332656"/>
            <a:ext cx="4248472" cy="3068960"/>
          </a:xfrm>
          <a:prstGeom prst="rect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  <a:prstDash/>
          </a:ln>
        </p:spPr>
      </p:pic>
      <p:sp>
        <p:nvSpPr>
          <p:cNvPr id="7" name="TextBox 6"/>
          <p:cNvSpPr txBox="1"/>
          <p:nvPr/>
        </p:nvSpPr>
        <p:spPr>
          <a:xfrm>
            <a:off x="7236296" y="332656"/>
            <a:ext cx="190770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0" name="Picture 4" descr="F:\краеведение\игра - проект по краеведению\фото окончание - цветные\фото\школа сержантов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433492"/>
            <a:ext cx="4386580" cy="2464067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3904" y="3140968"/>
            <a:ext cx="4512826" cy="2852936"/>
          </a:xfrm>
          <a:prstGeom prst="rect">
            <a:avLst/>
          </a:prstGeom>
          <a:solidFill>
            <a:srgbClr val="FFFFFF"/>
          </a:solidFill>
          <a:ln w="57150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7020272" y="260648"/>
            <a:ext cx="2123728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softEdge rad="63500"/>
          </a:effectLst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7168" y="648866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0" y="-88358"/>
            <a:ext cx="9144000" cy="680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Правила игры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Первый  вариант игры.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Играют до 5 человек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Каждый игрок берёт по одной карточке (все они пронумерованы) из стопки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"старые фотографии"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(не выбирая, с закрытыми глазами или называя номер)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Игрок  ищет для неё пару из стопки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"в наши дни".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Первым начинает тот, кто выйдет по считалке.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игрок правильно находит пару, то получает жетон. Проверить правильность можно по таблице-каталогу. В ней описаны оба объекта и их местонахождение.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Игра длится 5 кругов. Побеждает игрок, набравший наибольшее количество жетонов.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Второй вариант игры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Играют до 10  человек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Каждый из игроков вытаскивает 3-5 карточек из стопки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«старые фотографии"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закрытыми глазами или называя номер.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Далее, как в лото: ведущий вытаскивает по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порядку фотографии из стопки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«в наши дни",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игроки  пробуют определить его ли это пара.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Проверить правильность можно по таблице-каталогу. В ней описаны оба объекта и их местонахождение.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Выигрывает тот, кто первым узнает свою пару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168" y="648866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16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-71478"/>
            <a:ext cx="9144000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Третий  вариант - для большой аудитории ( с использованием электронного варианта игры). Играют до 38  человек.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Каждому игроку раздаётся по одной карточке.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3333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Далее на экран проектируется современный снимок здания. Игрок должен узнать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своё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здание и выкрикнуть его номер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3333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3333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Проверить правильность можно по таблице-каталогу. В ней описаны оба объекта и их местонахождение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333399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168" y="648866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17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3425688"/>
              </p:ext>
            </p:extLst>
          </p:nvPr>
        </p:nvGraphicFramePr>
        <p:xfrm>
          <a:off x="-1" y="0"/>
          <a:ext cx="9144001" cy="6702066"/>
        </p:xfrm>
        <a:graphic>
          <a:graphicData uri="http://schemas.openxmlformats.org/drawingml/2006/table">
            <a:tbl>
              <a:tblPr/>
              <a:tblGrid>
                <a:gridCol w="2388318"/>
                <a:gridCol w="1238586"/>
                <a:gridCol w="1218842"/>
                <a:gridCol w="1025873"/>
                <a:gridCol w="1046516"/>
                <a:gridCol w="1112933"/>
                <a:gridCol w="1112933"/>
              </a:tblGrid>
              <a:tr h="410596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Вопросы </a:t>
                      </a:r>
                      <a:endParaRPr lang="ru-RU" sz="28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97 </a:t>
                      </a: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учащихся)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До начала игры</a:t>
                      </a:r>
                      <a:endParaRPr lang="ru-RU" sz="24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После начала игры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872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 ответили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Частичный ответ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Полный ответ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Не </a:t>
                      </a: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ответи-ли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Частичный ответ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Полный ответ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4252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Перечислите, 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какие </a:t>
                      </a: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здания, 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построенные </a:t>
                      </a: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финскими 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жи-телями сохра-нились </a:t>
                      </a: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до наших дней?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3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77%</a:t>
                      </a:r>
                      <a:r>
                        <a:rPr lang="ru-RU" sz="36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3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3600" b="1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23%</a:t>
                      </a:r>
                      <a:endParaRPr lang="ru-RU" sz="3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3600" b="1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0%</a:t>
                      </a:r>
                      <a:endParaRPr lang="ru-RU" sz="3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3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5%</a:t>
                      </a:r>
                      <a:endParaRPr lang="ru-RU" sz="3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3600" b="1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66%</a:t>
                      </a:r>
                      <a:endParaRPr lang="ru-RU" sz="3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3600" b="1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29</a:t>
                      </a: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6423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33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Назовите </a:t>
                      </a:r>
                      <a:r>
                        <a:rPr lang="ru-RU" sz="2400" b="1" dirty="0" smtClean="0">
                          <a:solidFill>
                            <a:srgbClr val="0033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финско-го </a:t>
                      </a:r>
                      <a:r>
                        <a:rPr lang="ru-RU" sz="2400" b="1" dirty="0">
                          <a:solidFill>
                            <a:srgbClr val="0033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архитектора</a:t>
                      </a:r>
                      <a:r>
                        <a:rPr lang="ru-RU" sz="2000" b="1" dirty="0">
                          <a:solidFill>
                            <a:srgbClr val="0033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, который создал план застройки города</a:t>
                      </a:r>
                      <a:endParaRPr lang="ru-RU" sz="2000" b="1" dirty="0">
                        <a:solidFill>
                          <a:srgbClr val="0033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3600" b="1" dirty="0">
                        <a:solidFill>
                          <a:srgbClr val="0033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32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3600" b="1" dirty="0">
                        <a:solidFill>
                          <a:srgbClr val="0033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0033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0%</a:t>
                      </a:r>
                      <a:endParaRPr lang="ru-RU" sz="3600" b="1" dirty="0">
                        <a:solidFill>
                          <a:srgbClr val="0033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3600" b="1" dirty="0">
                        <a:solidFill>
                          <a:srgbClr val="0033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0033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0%</a:t>
                      </a:r>
                      <a:endParaRPr lang="ru-RU" sz="3600" b="1" dirty="0">
                        <a:solidFill>
                          <a:srgbClr val="0033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3600" b="1" dirty="0">
                        <a:solidFill>
                          <a:srgbClr val="0033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0033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21%</a:t>
                      </a:r>
                      <a:endParaRPr lang="ru-RU" sz="3600" b="1" dirty="0">
                        <a:solidFill>
                          <a:srgbClr val="0033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3600" b="1" dirty="0">
                        <a:solidFill>
                          <a:srgbClr val="0033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0033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68%</a:t>
                      </a:r>
                      <a:endParaRPr lang="ru-RU" sz="3600" b="1" dirty="0">
                        <a:solidFill>
                          <a:srgbClr val="0033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3600" b="1" dirty="0">
                        <a:solidFill>
                          <a:srgbClr val="0033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0033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r>
                        <a:rPr lang="ru-RU" sz="2800" b="1" dirty="0">
                          <a:solidFill>
                            <a:srgbClr val="0033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2800" b="1" dirty="0">
                        <a:solidFill>
                          <a:srgbClr val="0033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10596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501D1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Интересна ли тебе </a:t>
                      </a:r>
                      <a:r>
                        <a:rPr lang="ru-RU" sz="2400" b="1" dirty="0">
                          <a:solidFill>
                            <a:srgbClr val="501D1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история</a:t>
                      </a:r>
                      <a:r>
                        <a:rPr lang="ru-RU" sz="2000" b="1" dirty="0">
                          <a:solidFill>
                            <a:srgbClr val="501D1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нашего </a:t>
                      </a:r>
                      <a:r>
                        <a:rPr lang="ru-RU" sz="2400" b="1" dirty="0">
                          <a:solidFill>
                            <a:srgbClr val="501D1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города?</a:t>
                      </a:r>
                      <a:endParaRPr lang="ru-RU" sz="2400" b="1" dirty="0">
                        <a:solidFill>
                          <a:srgbClr val="501D1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501D1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Нет </a:t>
                      </a:r>
                      <a:endParaRPr lang="ru-RU" sz="2400" b="1" dirty="0">
                        <a:solidFill>
                          <a:srgbClr val="501D1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501D1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 знаю </a:t>
                      </a:r>
                      <a:endParaRPr lang="ru-RU" sz="2000" b="1" dirty="0">
                        <a:solidFill>
                          <a:srgbClr val="501D1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501D1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Да </a:t>
                      </a:r>
                      <a:endParaRPr lang="ru-RU" sz="2400" b="1" dirty="0">
                        <a:solidFill>
                          <a:srgbClr val="501D1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501D1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Нет </a:t>
                      </a:r>
                      <a:endParaRPr lang="ru-RU" sz="2400" b="1" dirty="0">
                        <a:solidFill>
                          <a:srgbClr val="501D1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501D1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 знаю </a:t>
                      </a:r>
                      <a:endParaRPr lang="ru-RU" sz="2000" b="1" dirty="0">
                        <a:solidFill>
                          <a:srgbClr val="501D1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501D1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Да </a:t>
                      </a:r>
                      <a:endParaRPr lang="ru-RU" sz="2400" b="1" dirty="0">
                        <a:solidFill>
                          <a:srgbClr val="501D1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8211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501D1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17%</a:t>
                      </a:r>
                      <a:endParaRPr lang="ru-RU" sz="2800" b="1" dirty="0">
                        <a:solidFill>
                          <a:srgbClr val="501D1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501D1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27%</a:t>
                      </a:r>
                      <a:endParaRPr lang="ru-RU" sz="2800" b="1" dirty="0">
                        <a:solidFill>
                          <a:srgbClr val="501D1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501D1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55%</a:t>
                      </a:r>
                      <a:endParaRPr lang="ru-RU" sz="2800" b="1" dirty="0">
                        <a:solidFill>
                          <a:srgbClr val="501D1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501D1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0%</a:t>
                      </a:r>
                      <a:endParaRPr lang="ru-RU" sz="2800" b="1" dirty="0">
                        <a:solidFill>
                          <a:srgbClr val="501D1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501D1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0%</a:t>
                      </a:r>
                      <a:endParaRPr lang="ru-RU" sz="2800" b="1" dirty="0">
                        <a:solidFill>
                          <a:srgbClr val="501D1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501D1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2800" b="1" dirty="0">
                        <a:solidFill>
                          <a:srgbClr val="501D1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7168" y="6488668"/>
            <a:ext cx="432048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18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3425688"/>
              </p:ext>
            </p:extLst>
          </p:nvPr>
        </p:nvGraphicFramePr>
        <p:xfrm>
          <a:off x="-1" y="0"/>
          <a:ext cx="9144001" cy="6702066"/>
        </p:xfrm>
        <a:graphic>
          <a:graphicData uri="http://schemas.openxmlformats.org/drawingml/2006/table">
            <a:tbl>
              <a:tblPr/>
              <a:tblGrid>
                <a:gridCol w="2388318"/>
                <a:gridCol w="1238586"/>
                <a:gridCol w="1218842"/>
                <a:gridCol w="1025873"/>
                <a:gridCol w="1046516"/>
                <a:gridCol w="1112933"/>
                <a:gridCol w="1112933"/>
              </a:tblGrid>
              <a:tr h="410596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Вопросы </a:t>
                      </a:r>
                      <a:endParaRPr lang="ru-RU" sz="28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97 </a:t>
                      </a: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учащихся)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 До начала игры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После начала игры</a:t>
                      </a:r>
                      <a:endParaRPr lang="ru-RU" sz="24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872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Не ответили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Частичный ответ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Полный ответ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Не </a:t>
                      </a: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ответи-ли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Частичный ответ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Полный ответ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4252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Перечислите, 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какие </a:t>
                      </a: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здания, 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построенные </a:t>
                      </a: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финскими 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жи-телями сохра-нились </a:t>
                      </a: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до наших дней?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3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77% </a:t>
                      </a:r>
                      <a:endParaRPr lang="ru-RU" sz="3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3600" b="1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23%</a:t>
                      </a:r>
                      <a:endParaRPr lang="ru-RU" sz="3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3600" b="1" dirty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0%</a:t>
                      </a:r>
                      <a:endParaRPr lang="ru-RU" sz="3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3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5%</a:t>
                      </a:r>
                      <a:endParaRPr lang="ru-RU" sz="3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3600" b="1" dirty="0">
                        <a:solidFill>
                          <a:srgbClr val="C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66%</a:t>
                      </a:r>
                      <a:endParaRPr lang="ru-RU" sz="36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3600" b="1" dirty="0">
                        <a:solidFill>
                          <a:srgbClr val="C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29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24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6423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33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Назовите </a:t>
                      </a:r>
                      <a:r>
                        <a:rPr lang="ru-RU" sz="2400" b="1" dirty="0" smtClean="0">
                          <a:solidFill>
                            <a:srgbClr val="0033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финско-го </a:t>
                      </a:r>
                      <a:r>
                        <a:rPr lang="ru-RU" sz="2400" b="1" dirty="0">
                          <a:solidFill>
                            <a:srgbClr val="0033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архитектора</a:t>
                      </a:r>
                      <a:r>
                        <a:rPr lang="ru-RU" sz="2000" b="1" dirty="0">
                          <a:solidFill>
                            <a:srgbClr val="0033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, который создал план застройки города</a:t>
                      </a:r>
                      <a:endParaRPr lang="ru-RU" sz="2000" b="1" dirty="0">
                        <a:solidFill>
                          <a:srgbClr val="0033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3600" b="1" dirty="0">
                        <a:solidFill>
                          <a:srgbClr val="0033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rgbClr val="0033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3200" b="1" dirty="0">
                        <a:solidFill>
                          <a:srgbClr val="0033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3600" b="1" dirty="0">
                        <a:solidFill>
                          <a:srgbClr val="0033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0033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0%</a:t>
                      </a:r>
                      <a:endParaRPr lang="ru-RU" sz="3600" b="1" dirty="0">
                        <a:solidFill>
                          <a:srgbClr val="0033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3600" b="1" dirty="0">
                        <a:solidFill>
                          <a:srgbClr val="0033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0033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0%</a:t>
                      </a:r>
                      <a:endParaRPr lang="ru-RU" sz="3600" b="1" dirty="0">
                        <a:solidFill>
                          <a:srgbClr val="0033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3600" b="1" dirty="0">
                        <a:solidFill>
                          <a:srgbClr val="0033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0033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21%</a:t>
                      </a:r>
                      <a:endParaRPr lang="ru-RU" sz="3600" b="1" dirty="0">
                        <a:solidFill>
                          <a:srgbClr val="0033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3600" b="1" dirty="0">
                        <a:solidFill>
                          <a:srgbClr val="C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68%</a:t>
                      </a:r>
                      <a:endParaRPr lang="ru-RU" sz="36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3600" b="1" dirty="0">
                        <a:solidFill>
                          <a:srgbClr val="C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r>
                        <a:rPr lang="ru-RU" sz="28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2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10596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501D1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Интересна ли тебе </a:t>
                      </a:r>
                      <a:r>
                        <a:rPr lang="ru-RU" sz="2400" b="1" dirty="0">
                          <a:solidFill>
                            <a:srgbClr val="501D1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история</a:t>
                      </a:r>
                      <a:r>
                        <a:rPr lang="ru-RU" sz="2000" b="1" dirty="0">
                          <a:solidFill>
                            <a:srgbClr val="501D1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нашего </a:t>
                      </a:r>
                      <a:r>
                        <a:rPr lang="ru-RU" sz="2400" b="1" dirty="0">
                          <a:solidFill>
                            <a:srgbClr val="501D1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города?</a:t>
                      </a:r>
                      <a:endParaRPr lang="ru-RU" sz="2400" b="1" dirty="0">
                        <a:solidFill>
                          <a:srgbClr val="501D1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501D1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Нет </a:t>
                      </a:r>
                      <a:endParaRPr lang="ru-RU" sz="2400" b="1" dirty="0">
                        <a:solidFill>
                          <a:srgbClr val="501D1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501D1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 знаю </a:t>
                      </a:r>
                      <a:endParaRPr lang="ru-RU" sz="2000" b="1" dirty="0">
                        <a:solidFill>
                          <a:srgbClr val="501D1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501D1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Да </a:t>
                      </a:r>
                      <a:endParaRPr lang="ru-RU" sz="2400" b="1" dirty="0">
                        <a:solidFill>
                          <a:srgbClr val="501D1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Нет </a:t>
                      </a:r>
                      <a:endParaRPr lang="ru-RU" sz="24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 знаю 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Да </a:t>
                      </a:r>
                      <a:endParaRPr lang="ru-RU" sz="24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8211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501D1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17%</a:t>
                      </a:r>
                      <a:endParaRPr lang="ru-RU" sz="2800" b="1" dirty="0">
                        <a:solidFill>
                          <a:srgbClr val="501D1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501D1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27%</a:t>
                      </a:r>
                      <a:endParaRPr lang="ru-RU" sz="2800" b="1" dirty="0">
                        <a:solidFill>
                          <a:srgbClr val="501D1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501D1C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55%</a:t>
                      </a:r>
                      <a:endParaRPr lang="ru-RU" sz="2800" b="1" dirty="0">
                        <a:solidFill>
                          <a:srgbClr val="501D1C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0%</a:t>
                      </a:r>
                      <a:endParaRPr lang="ru-RU" sz="2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0%</a:t>
                      </a:r>
                      <a:endParaRPr lang="ru-RU" sz="2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2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7168" y="6488668"/>
            <a:ext cx="522384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19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88640"/>
            <a:ext cx="9144000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КАК</a:t>
            </a:r>
          </a:p>
          <a:p>
            <a:pPr algn="ctr"/>
            <a:r>
              <a:rPr lang="ru-RU" sz="9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ВОЗНИК ИНТЕРЕС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7168" y="648866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" y="823214"/>
          <a:ext cx="9143999" cy="6034786"/>
        </p:xfrm>
        <a:graphic>
          <a:graphicData uri="http://schemas.openxmlformats.org/drawingml/2006/table">
            <a:tbl>
              <a:tblPr/>
              <a:tblGrid>
                <a:gridCol w="709600"/>
                <a:gridCol w="921366"/>
                <a:gridCol w="1058827"/>
                <a:gridCol w="1317034"/>
                <a:gridCol w="1318891"/>
                <a:gridCol w="1185144"/>
                <a:gridCol w="1185144"/>
                <a:gridCol w="1447993"/>
              </a:tblGrid>
              <a:tr h="38610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073" marR="34073" marT="34073" marB="3407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Я участвовал в </a:t>
                      </a:r>
                      <a:r>
                        <a:rPr lang="ru-RU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экс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курсиях</a:t>
                      </a: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по городу  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5" marR="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Я </a:t>
                      </a:r>
                      <a:r>
                        <a:rPr lang="ru-RU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фото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графи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ровал</a:t>
                      </a:r>
                      <a:r>
                        <a:rPr lang="ru-RU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исторические  </a:t>
                      </a:r>
                      <a:r>
                        <a:rPr lang="ru-RU" sz="2400" b="1" dirty="0" err="1" smtClean="0">
                          <a:latin typeface="Times New Roman"/>
                          <a:ea typeface="Calibri"/>
                          <a:cs typeface="Times New Roman"/>
                        </a:rPr>
                        <a:t>объек</a:t>
                      </a:r>
                      <a:endParaRPr lang="ru-RU" sz="24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ты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5" marR="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 Я </a:t>
                      </a: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принял(а) </a:t>
                      </a: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участие в </a:t>
                      </a:r>
                      <a:r>
                        <a:rPr lang="ru-RU" sz="2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оформлении стенда</a:t>
                      </a: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 и </a:t>
                      </a:r>
                      <a:r>
                        <a:rPr lang="ru-RU" sz="20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выставки </a:t>
                      </a:r>
                      <a:r>
                        <a:rPr lang="ru-RU" sz="2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рисунков</a:t>
                      </a:r>
                      <a:endParaRPr lang="ru-RU" sz="2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5" marR="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Я </a:t>
                      </a: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рассказы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вал</a:t>
                      </a: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о </a:t>
                      </a: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своей работе в </a:t>
                      </a:r>
                      <a:r>
                        <a:rPr lang="ru-RU" sz="3200" b="1" dirty="0">
                          <a:latin typeface="Times New Roman"/>
                          <a:ea typeface="Calibri"/>
                          <a:cs typeface="Times New Roman"/>
                        </a:rPr>
                        <a:t>СМИ</a:t>
                      </a:r>
                      <a:endParaRPr lang="ru-RU" sz="3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5" marR="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Я </a:t>
                      </a: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смог(</a:t>
                      </a:r>
                      <a:r>
                        <a:rPr lang="ru-RU" sz="2000" b="1" dirty="0" err="1">
                          <a:latin typeface="Times New Roman"/>
                          <a:ea typeface="Calibri"/>
                          <a:cs typeface="Times New Roman"/>
                        </a:rPr>
                        <a:t>ла</a:t>
                      </a: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) </a:t>
                      </a:r>
                      <a:r>
                        <a:rPr lang="ru-RU" sz="2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сделать выводы </a:t>
                      </a: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после </a:t>
                      </a:r>
                      <a:r>
                        <a:rPr lang="ru-RU" sz="2400" b="1" dirty="0" err="1">
                          <a:latin typeface="Times New Roman"/>
                          <a:ea typeface="Calibri"/>
                          <a:cs typeface="Times New Roman"/>
                        </a:rPr>
                        <a:t>исследова-ний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73" marR="34073" marT="34073" marB="3407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 Я </a:t>
                      </a:r>
                      <a:r>
                        <a:rPr lang="ru-RU" sz="2400" b="1" dirty="0" err="1">
                          <a:latin typeface="Times New Roman"/>
                          <a:ea typeface="Calibri"/>
                          <a:cs typeface="Times New Roman"/>
                        </a:rPr>
                        <a:t>готови-л</a:t>
                      </a: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(а) </a:t>
                      </a:r>
                      <a:r>
                        <a:rPr lang="ru-RU" sz="2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защиту</a:t>
                      </a: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b="1" dirty="0" err="1">
                          <a:latin typeface="Times New Roman"/>
                          <a:ea typeface="Calibri"/>
                          <a:cs typeface="Times New Roman"/>
                        </a:rPr>
                        <a:t>иссле-</a:t>
                      </a:r>
                      <a:r>
                        <a:rPr lang="ru-RU" sz="2000" b="1" dirty="0" err="1">
                          <a:latin typeface="Times New Roman"/>
                          <a:ea typeface="Calibri"/>
                          <a:cs typeface="Times New Roman"/>
                        </a:rPr>
                        <a:t>дования</a:t>
                      </a: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перед </a:t>
                      </a:r>
                      <a:r>
                        <a:rPr lang="ru-RU" sz="2400" b="1" dirty="0" err="1" smtClean="0">
                          <a:latin typeface="Times New Roman"/>
                          <a:ea typeface="Calibri"/>
                          <a:cs typeface="Times New Roman"/>
                        </a:rPr>
                        <a:t>аудито</a:t>
                      </a:r>
                      <a:endParaRPr lang="ru-RU" sz="24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 smtClean="0">
                          <a:latin typeface="Times New Roman"/>
                          <a:ea typeface="Calibri"/>
                          <a:cs typeface="Times New Roman"/>
                        </a:rPr>
                        <a:t>рией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73" marR="34073" marT="34073" marB="3407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Я знаю как </a:t>
                      </a: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применить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полученные знания на</a:t>
                      </a:r>
                      <a:endParaRPr lang="ru-RU" sz="24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практике</a:t>
                      </a:r>
                      <a:endParaRPr lang="ru-RU" sz="24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5" marR="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1737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Итого (</a:t>
                      </a: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чел%)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73" marR="34073" marT="34073" marB="3407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100 </a:t>
                      </a: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5" marR="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6-22</a:t>
                      </a: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5" marR="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100 </a:t>
                      </a: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5" marR="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11- </a:t>
                      </a: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41%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5" marR="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12-44</a:t>
                      </a: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73" marR="34073" marT="34073" marB="3407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5-19</a:t>
                      </a: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73" marR="34073" marT="34073" marB="3407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25-92</a:t>
                      </a: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5" marR="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 New Roman" pitchFamily="18" charset="0"/>
                <a:ea typeface="Calibri" pitchFamily="34" charset="0"/>
                <a:cs typeface="Mangal" pitchFamily="18" charset="0"/>
              </a:rPr>
              <a:t>Самооценка работы</a:t>
            </a:r>
            <a:endParaRPr kumimoji="0" lang="hi-IN" sz="4800" b="0" i="0" u="none" strike="noStrike" cap="none" normalizeH="0" baseline="0" dirty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168" y="648866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476672"/>
            <a:ext cx="91440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003399"/>
                </a:solidFill>
              </a:rPr>
              <a:t>Что нам дал проект?</a:t>
            </a:r>
          </a:p>
          <a:p>
            <a:pPr algn="ctr"/>
            <a:endParaRPr lang="ru-RU" sz="6600" b="1" dirty="0" smtClean="0"/>
          </a:p>
          <a:p>
            <a:pPr algn="ctr"/>
            <a:r>
              <a:rPr lang="ru-RU" sz="6600" b="1" dirty="0" smtClean="0">
                <a:solidFill>
                  <a:schemeClr val="accent2">
                    <a:lumMod val="75000"/>
                  </a:schemeClr>
                </a:solidFill>
              </a:rPr>
              <a:t>Где мы можем применить полученные  знания?</a:t>
            </a:r>
            <a:endParaRPr lang="ru-RU" sz="6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168" y="648866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DMIN\Desktop\Новая папка (2)\20170202_1413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4"/>
            <a:ext cx="9070277" cy="609329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168" y="648866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Новая папка (2)\20170227_2038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88640"/>
            <a:ext cx="6090446" cy="1719375"/>
          </a:xfrm>
          <a:prstGeom prst="rect">
            <a:avLst/>
          </a:prstGeom>
          <a:noFill/>
        </p:spPr>
      </p:pic>
      <p:pic>
        <p:nvPicPr>
          <p:cNvPr id="2051" name="Picture 3" descr="C:\Users\ADMIN\Desktop\Новая папка (2)\20170227_2039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16832"/>
            <a:ext cx="8252210" cy="439248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168" y="648866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ADMIN\Desktop\Новая папка (2)\20170227_2052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0413776"/>
            <a:ext cx="2051274" cy="4158608"/>
          </a:xfrm>
          <a:prstGeom prst="rect">
            <a:avLst/>
          </a:prstGeom>
          <a:noFill/>
        </p:spPr>
      </p:pic>
      <p:pic>
        <p:nvPicPr>
          <p:cNvPr id="3076" name="Picture 4" descr="C:\Users\ADMIN\Desktop\Новая папка (2)\20170227_2052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36" y="32260"/>
            <a:ext cx="4307339" cy="679909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168" y="6488668"/>
            <a:ext cx="432048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24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1512" y="188640"/>
            <a:ext cx="4369480" cy="3277572"/>
          </a:xfrm>
          <a:prstGeom prst="rect">
            <a:avLst/>
          </a:prstGeom>
        </p:spPr>
      </p:pic>
      <p:pic>
        <p:nvPicPr>
          <p:cNvPr id="8" name="Picture 2" descr="C:\Users\ADMIN\Desktop\Новая папка (2)\20170227_20521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5896" y="3140968"/>
            <a:ext cx="4971582" cy="15716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375345" cy="3012588"/>
          </a:xfrm>
          <a:prstGeom prst="rect">
            <a:avLst/>
          </a:prstGeom>
          <a:noFill/>
          <a:ln w="5715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7168" y="6488668"/>
            <a:ext cx="432048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25</a:t>
            </a:r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4375345" y="0"/>
            <a:ext cx="4768655" cy="3429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27802" y="3482406"/>
            <a:ext cx="5616198" cy="33884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 descr="F:\кл. рук\наши фото класса\IMG_61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4"/>
            <a:ext cx="9144000" cy="645333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168" y="648866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26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1520" y="1844824"/>
            <a:ext cx="864096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ПРОБЛЕМА</a:t>
            </a:r>
            <a:endParaRPr lang="ru-RU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168" y="648866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844824"/>
            <a:ext cx="703487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ГИПОТЕЗА</a:t>
            </a:r>
            <a:endParaRPr lang="ru-RU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168" y="648866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548680"/>
          <a:ext cx="9144001" cy="6005985"/>
        </p:xfrm>
        <a:graphic>
          <a:graphicData uri="http://schemas.openxmlformats.org/drawingml/2006/table">
            <a:tbl>
              <a:tblPr/>
              <a:tblGrid>
                <a:gridCol w="1546259"/>
                <a:gridCol w="1288245"/>
                <a:gridCol w="901227"/>
                <a:gridCol w="1931460"/>
                <a:gridCol w="901227"/>
                <a:gridCol w="1288245"/>
                <a:gridCol w="1287338"/>
              </a:tblGrid>
              <a:tr h="20162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33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Опрос  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 (интервьюирование) руководителя  </a:t>
                      </a:r>
                      <a:r>
                        <a:rPr lang="ru-RU" sz="1400" b="1" dirty="0">
                          <a:solidFill>
                            <a:srgbClr val="22222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историко-краеведческого клуба 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Лисовой Л. Ф.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33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Анкетирование</a:t>
                      </a: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учащихся начальной школы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b="1" dirty="0" smtClean="0">
                          <a:solidFill>
                            <a:srgbClr val="0033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Ана-    </a:t>
                      </a:r>
                      <a:r>
                        <a:rPr lang="ru-RU" sz="2400" b="1" baseline="0" dirty="0" smtClean="0">
                          <a:solidFill>
                            <a:srgbClr val="0033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  </a:t>
                      </a:r>
                      <a:r>
                        <a:rPr lang="ru-RU" sz="2400" b="1" dirty="0" smtClean="0">
                          <a:solidFill>
                            <a:srgbClr val="0033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лиз</a:t>
                      </a: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7" marR="6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2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Сравнение</a:t>
                      </a: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0033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Измере-ние</a:t>
                      </a:r>
                      <a:endParaRPr lang="ru-RU" sz="2800" b="1" dirty="0">
                        <a:solidFill>
                          <a:srgbClr val="0033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7" marR="6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33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Анализ и синтез </a:t>
                      </a: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(соединение в единое целое)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3399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Обобщение </a:t>
                      </a:r>
                      <a:endParaRPr lang="ru-RU" sz="2400" b="1" dirty="0">
                        <a:solidFill>
                          <a:srgbClr val="003399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8678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Использовали  интервьюирование: заранее наметили вопросы, задавали их в определённой последовательности, ответы записывали.  </a:t>
                      </a:r>
                      <a:endParaRPr lang="ru-RU" sz="1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Провели </a:t>
                      </a:r>
                      <a:r>
                        <a:rPr lang="ru-RU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анкетиро-вание </a:t>
                      </a:r>
                      <a:r>
                        <a:rPr lang="ru-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75 человек, </a:t>
                      </a:r>
                      <a:r>
                        <a:rPr lang="ru-RU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обработа-ли </a:t>
                      </a:r>
                      <a:r>
                        <a:rPr lang="ru-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ответы, сделали выводы</a:t>
                      </a:r>
                      <a:endParaRPr lang="ru-RU" sz="1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Выделяли </a:t>
                      </a:r>
                      <a:r>
                        <a:rPr lang="ru-RU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от-дельные призна-ки изучае-мых объек-тов</a:t>
                      </a:r>
                      <a:endParaRPr lang="ru-RU" sz="1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7" marR="6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Сопоставляли объекты для выявления общности и различия между ни­ми</a:t>
                      </a:r>
                      <a:r>
                        <a:rPr lang="ru-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Verdana"/>
                          <a:ea typeface="Calibri"/>
                          <a:cs typeface="Times New Roman"/>
                        </a:rPr>
                        <a:t> (</a:t>
                      </a:r>
                      <a:r>
                        <a:rPr lang="ru-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срав-нение старого снимка с новым) </a:t>
                      </a:r>
                      <a:endParaRPr lang="ru-RU" sz="1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Определяли с  какого ракурса была сделана фотография</a:t>
                      </a:r>
                      <a:endParaRPr lang="ru-RU" sz="1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Опреде-ляли </a:t>
                      </a:r>
                      <a:r>
                        <a:rPr lang="ru-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расстояние с </a:t>
                      </a:r>
                      <a:r>
                        <a:rPr lang="ru-RU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которо-го </a:t>
                      </a:r>
                      <a:r>
                        <a:rPr lang="ru-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был сделан снимок</a:t>
                      </a:r>
                      <a:endParaRPr lang="ru-RU" sz="1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7" marR="60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Изучали собранные данные, отбирали лучшие варианты, </a:t>
                      </a:r>
                      <a:r>
                        <a:rPr lang="ru-RU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прогнози-ровали</a:t>
                      </a:r>
                      <a:r>
                        <a:rPr lang="ru-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, планировали,</a:t>
                      </a:r>
                      <a:endParaRPr lang="ru-RU" sz="1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Проведя свои исследования, увидели качественные изменения в знаниях учащихся  о нашем городе</a:t>
                      </a:r>
                      <a:endParaRPr lang="ru-RU" sz="1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12" marR="654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79512" y="0"/>
            <a:ext cx="89644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Методы , используемые для проверки гипотезы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168" y="648866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548680"/>
            <a:ext cx="889248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solidFill>
                  <a:srgbClr val="003399"/>
                </a:solidFill>
              </a:rPr>
              <a:t>Для чего был нужен этот проект?</a:t>
            </a:r>
          </a:p>
          <a:p>
            <a:pPr algn="ctr"/>
            <a:r>
              <a:rPr lang="ru-RU" sz="9600" i="1" dirty="0" smtClean="0">
                <a:solidFill>
                  <a:srgbClr val="C00000"/>
                </a:solidFill>
              </a:rPr>
              <a:t>ЦЕЛЬ</a:t>
            </a:r>
            <a:endParaRPr lang="ru-RU" sz="9600" i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168" y="648866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548680"/>
            <a:ext cx="889248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solidFill>
                  <a:srgbClr val="003399"/>
                </a:solidFill>
              </a:rPr>
              <a:t>Для чего был нужен этот проект?</a:t>
            </a:r>
          </a:p>
          <a:p>
            <a:pPr algn="ctr"/>
            <a:r>
              <a:rPr lang="ru-RU" sz="9600" i="1" dirty="0" smtClean="0">
                <a:solidFill>
                  <a:srgbClr val="C00000"/>
                </a:solidFill>
              </a:rPr>
              <a:t>ЗАДАЧИ</a:t>
            </a:r>
            <a:endParaRPr lang="ru-RU" sz="9600" i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168" y="648866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6740307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План проведения проекта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1.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Первое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заседание Круглого стола: постановка проблемы, целей и задач исследования. Выдвижение гипотез. Составление плана работы, распределение обязанностей, поручений  </a:t>
            </a:r>
            <a:endParaRPr lang="ru-RU" sz="2000" b="1" dirty="0">
              <a:solidFill>
                <a:schemeClr val="tx2">
                  <a:lumMod val="50000"/>
                </a:schemeClr>
              </a:solidFill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2.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Второе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заседание Круглого стола:  как будем проводить исследование? (выбор методов), к кому обратимся за помощью? </a:t>
            </a: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3. Теоретическая часть. Изучение литературы, обращение к ресурсам Интернета, библиотек города, Краеведческого музея   </a:t>
            </a: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4. Подготовка интервью и анкет </a:t>
            </a: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5. Практическая часть. Проведение анкетирования школьников, интервьюирование руководителя историко-краеведческого клуба "Карельский мост" Лисовой Л. Ф. Фотографирование объектов. Экскурсии по городу. Посещение музея Краеведения  </a:t>
            </a: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6. Оформление выставки к стенду "Краеведение". </a:t>
            </a: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7. Письменное фиксирование результатов. Составление каталога зданий  </a:t>
            </a: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8. Анализ полученных данных. Выявление ошибок, проблем. "Круглый стол" в музее Краеведения   </a:t>
            </a: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9. Выводы. Составление правил игры, написание аннотации</a:t>
            </a: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10.Оформление письменных отчётов о работе </a:t>
            </a: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11. Подготовка презентации о ходе выполнения проекта </a:t>
            </a:r>
          </a:p>
          <a:p>
            <a:pPr marL="0"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12. Подготовка к защите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168" y="648866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892480" cy="54054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Анкета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Перечислите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какие 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здания, </a:t>
            </a: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построенные 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финскими жителями сохранились в городе до наших дней?</a:t>
            </a:r>
            <a:endParaRPr lang="ru-RU" sz="2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________________________________________________________________________________________________________________________________________________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Назовите 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финского архитектора, который создал план застройки нашего города</a:t>
            </a:r>
            <a:endParaRPr lang="ru-RU" sz="2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___________________________________________________________________________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0"/>
              </a:spcAft>
            </a:pP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lang="ru-RU" sz="2800" b="1" dirty="0" smtClean="0"/>
              <a:t>Интересна ли тебе история нашего города?</a:t>
            </a:r>
            <a:endParaRPr lang="ru-RU" sz="2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______________________________________________________________________________________________________________________________________________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4691294"/>
            <a:ext cx="3851920" cy="2166706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7168" y="648866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854</TotalTime>
  <Words>1096</Words>
  <Application>Microsoft Office PowerPoint</Application>
  <PresentationFormat>Экран (4:3)</PresentationFormat>
  <Paragraphs>250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3" baseType="lpstr">
      <vt:lpstr>Arial</vt:lpstr>
      <vt:lpstr>Calibri</vt:lpstr>
      <vt:lpstr>Georgia</vt:lpstr>
      <vt:lpstr>Mangal</vt:lpstr>
      <vt:lpstr>Times New Roman</vt:lpstr>
      <vt:lpstr>Verdana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Smart Touch</cp:lastModifiedBy>
  <cp:revision>80</cp:revision>
  <dcterms:created xsi:type="dcterms:W3CDTF">2017-01-14T08:08:04Z</dcterms:created>
  <dcterms:modified xsi:type="dcterms:W3CDTF">2017-03-02T08:30:53Z</dcterms:modified>
</cp:coreProperties>
</file>